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</p:sldMasterIdLst>
  <p:notesMasterIdLst>
    <p:notesMasterId r:id="rId24"/>
  </p:notesMasterIdLst>
  <p:sldIdLst>
    <p:sldId id="256" r:id="rId2"/>
    <p:sldId id="426" r:id="rId3"/>
    <p:sldId id="427" r:id="rId4"/>
    <p:sldId id="428" r:id="rId5"/>
    <p:sldId id="429" r:id="rId6"/>
    <p:sldId id="430" r:id="rId7"/>
    <p:sldId id="418" r:id="rId8"/>
    <p:sldId id="384" r:id="rId9"/>
    <p:sldId id="419" r:id="rId10"/>
    <p:sldId id="395" r:id="rId11"/>
    <p:sldId id="389" r:id="rId12"/>
    <p:sldId id="417" r:id="rId13"/>
    <p:sldId id="424" r:id="rId14"/>
    <p:sldId id="284" r:id="rId15"/>
    <p:sldId id="431" r:id="rId16"/>
    <p:sldId id="355" r:id="rId17"/>
    <p:sldId id="356" r:id="rId18"/>
    <p:sldId id="357" r:id="rId19"/>
    <p:sldId id="421" r:id="rId20"/>
    <p:sldId id="363" r:id="rId21"/>
    <p:sldId id="409" r:id="rId22"/>
    <p:sldId id="410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66CCFF"/>
    <a:srgbClr val="FFFF99"/>
    <a:srgbClr val="009900"/>
    <a:srgbClr val="0000FF"/>
    <a:srgbClr val="CC0000"/>
    <a:srgbClr val="CCECFF"/>
    <a:srgbClr val="336600"/>
    <a:srgbClr val="92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787" autoAdjust="0"/>
    <p:restoredTop sz="98913" autoAdjust="0"/>
  </p:normalViewPr>
  <p:slideViewPr>
    <p:cSldViewPr>
      <p:cViewPr>
        <p:scale>
          <a:sx n="100" d="100"/>
          <a:sy n="100" d="100"/>
        </p:scale>
        <p:origin x="-186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59226715406901E-2"/>
          <c:y val="1.1634019864933392E-3"/>
          <c:w val="0.96540773284593062"/>
          <c:h val="0.72258461883031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/>
              </a:outerShdw>
            </a:effectLst>
          </c:spPr>
          <c:explosion val="2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Lbls>
            <c:dLbl>
              <c:idx val="0"/>
              <c:layout>
                <c:manualLayout>
                  <c:x val="-0.13281746809421166"/>
                  <c:y val="-0.125209583446096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6400608453017553E-2"/>
                  <c:y val="-0.109633787599296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10139794880409"/>
                  <c:y val="8.15941925295491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доходы, 51 626 тыс.руб.</c:v>
                </c:pt>
                <c:pt idx="1">
                  <c:v>неналоговые доходы, 5 700 тыс.руб.</c:v>
                </c:pt>
                <c:pt idx="2">
                  <c:v>безвозмездные поступления, 304 548 тыс.руб.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51626</c:v>
                </c:pt>
                <c:pt idx="1">
                  <c:v>5700</c:v>
                </c:pt>
                <c:pt idx="2">
                  <c:v>304548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283464566929139"/>
          <c:y val="0.7403023911954737"/>
          <c:w val="0.84873230066964489"/>
          <c:h val="0.2265385783891341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156962891517817E-2"/>
          <c:y val="1.7276874382159021E-2"/>
          <c:w val="0.78177969599725461"/>
          <c:h val="0.973147655620569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4056574765853101E-3"/>
                  <c:y val="-6.0946891719153833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  <c:numCache>
                <c:formatCode>_(* #,##0_);_(* \(#,##0\);_(* "-"_);_(@_)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dLbl>
              <c:idx val="0"/>
              <c:layout>
                <c:manualLayout>
                  <c:x val="3.038926737219221E-3"/>
                  <c:y val="-1.350201520234772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250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Лист1!$C$2</c:f>
              <c:numCache>
                <c:formatCode>_(* #,##0_);_(* \(#,##0\);_(* "-"_);_(@_)</c:formatCode>
                <c:ptCount val="1"/>
                <c:pt idx="0">
                  <c:v>250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dLbl>
              <c:idx val="0"/>
              <c:layout>
                <c:manualLayout>
                  <c:x val="-6.077853474438441E-3"/>
                  <c:y val="-1.575235106940568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870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Лист1!$D$2</c:f>
              <c:numCache>
                <c:formatCode>_(* #,##0_);_(* \(#,##0\);_(* "-"_);_(@_)</c:formatCode>
                <c:ptCount val="1"/>
                <c:pt idx="0">
                  <c:v>870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1946336860961E-3"/>
                  <c:y val="-1.350201520234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Лист1!$E$2</c:f>
              <c:numCache>
                <c:formatCode>_(* #,##0_);_(* \(#,##0\);_(* "-"_);_(@_)</c:formatCode>
                <c:ptCount val="1"/>
                <c:pt idx="0">
                  <c:v>933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Акцизы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dLbl>
              <c:idx val="0"/>
              <c:layout>
                <c:manualLayout>
                  <c:x val="-6.0778534744383864E-3"/>
                  <c:y val="-9.001343468231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Лист1!$F$2</c:f>
              <c:numCache>
                <c:formatCode>_(* #,##0_);_(* \(#,##0\);_(* "-"_);_(@_)</c:formatCode>
                <c:ptCount val="1"/>
                <c:pt idx="0">
                  <c:v>4282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НДФЛ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Lbls>
            <c:dLbl>
              <c:idx val="0"/>
              <c:layout>
                <c:manualLayout>
                  <c:x val="1.0479041545277085E-2"/>
                  <c:y val="-2.1433734127376897E-2"/>
                </c:manualLayout>
              </c:layout>
              <c:spPr>
                <a:effectLst>
                  <a:outerShdw blurRad="63500" dist="50800" dir="5400000" algn="c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 rot="0" vert="horz"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Лист1!$G$2</c:f>
              <c:numCache>
                <c:formatCode>_(* #,##0_);_(* \(#,##0\);_(* "-"_);_(@_)</c:formatCode>
                <c:ptCount val="1"/>
                <c:pt idx="0">
                  <c:v>45271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800896"/>
        <c:axId val="116814976"/>
        <c:axId val="116600320"/>
      </c:bar3DChart>
      <c:catAx>
        <c:axId val="1168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116814976"/>
        <c:crosses val="autoZero"/>
        <c:auto val="1"/>
        <c:lblAlgn val="ctr"/>
        <c:lblOffset val="100"/>
        <c:noMultiLvlLbl val="0"/>
      </c:catAx>
      <c:valAx>
        <c:axId val="116814976"/>
        <c:scaling>
          <c:orientation val="minMax"/>
          <c:max val="50000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800896"/>
        <c:crosses val="autoZero"/>
        <c:crossBetween val="between"/>
        <c:majorUnit val="5000"/>
      </c:valAx>
      <c:serAx>
        <c:axId val="11660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1980000" anchor="ctr" anchorCtr="1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814976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</c:dPt>
          <c:dLbls>
            <c:dLbl>
              <c:idx val="0"/>
              <c:layout>
                <c:manualLayout>
                  <c:x val="6.2013066201877945E-3"/>
                  <c:y val="-3.265210223371235E-2"/>
                </c:manualLayout>
              </c:layout>
              <c:numFmt formatCode="#,##0" sourceLinked="0"/>
              <c:spPr/>
              <c:txPr>
                <a:bodyPr rot="0" vert="horz"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52286585328634E-2"/>
                  <c:y val="-2.5117199489907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0326655046948E-3"/>
                  <c:y val="-2.5117001718240245E-2"/>
                </c:manualLayout>
              </c:layout>
              <c:numFmt formatCode="#,##0" sourceLinked="0"/>
              <c:spPr/>
              <c:txPr>
                <a:bodyPr rot="0" vert="horz"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0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231789</c:v>
                </c:pt>
                <c:pt idx="1">
                  <c:v>4</c:v>
                </c:pt>
                <c:pt idx="2">
                  <c:v>72755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Lbls>
            <c:dLbl>
              <c:idx val="0"/>
              <c:layout>
                <c:manualLayout>
                  <c:x val="2.6355553135798102E-2"/>
                  <c:y val="-2.5117001718240245E-2"/>
                </c:manualLayout>
              </c:layout>
              <c:numFmt formatCode="#,##0" sourceLinked="0"/>
              <c:spPr/>
              <c:txPr>
                <a:bodyPr rot="0" vert="horz" anchor="ctr" anchorCtr="0"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52939895422543E-2"/>
                  <c:y val="-2.260530154641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02613240375587E-2"/>
                  <c:y val="-2.5117199489907333E-2"/>
                </c:manualLayout>
              </c:layout>
              <c:numFmt formatCode="#,##0" sourceLinked="0"/>
              <c:spPr/>
              <c:txPr>
                <a:bodyPr rot="0" vert="horz" anchor="ctr" anchorCtr="0"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0" anchor="ctr" anchorCtr="0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215705</c:v>
                </c:pt>
                <c:pt idx="1">
                  <c:v>4</c:v>
                </c:pt>
                <c:pt idx="2">
                  <c:v>81621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462400"/>
        <c:axId val="127460864"/>
        <c:axId val="0"/>
      </c:bar3DChart>
      <c:valAx>
        <c:axId val="1274608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462400"/>
        <c:crosses val="autoZero"/>
        <c:crossBetween val="between"/>
        <c:majorUnit val="50000"/>
      </c:valAx>
      <c:catAx>
        <c:axId val="12746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46086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40727687586547"/>
          <c:y val="0.13974922398850947"/>
          <c:w val="0.59999962655876748"/>
          <c:h val="0.53477672592787351"/>
        </c:manualLayout>
      </c:layout>
      <c:pie3DChart>
        <c:varyColors val="1"/>
        <c:ser>
          <c:idx val="0"/>
          <c:order val="0"/>
          <c:spPr>
            <a:effectLst>
              <a:outerShdw blurRad="50800" dist="50800" dir="5400000" algn="ctr" rotWithShape="0">
                <a:schemeClr val="tx1"/>
              </a:outerShdw>
            </a:effectLst>
          </c:spPr>
          <c:explosion val="8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3"/>
            <c:bubble3D val="0"/>
            <c:explosion val="16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Lbls>
            <c:dLbl>
              <c:idx val="0"/>
              <c:layout>
                <c:manualLayout>
                  <c:x val="4.9447645406346101E-2"/>
                  <c:y val="-0.22532893331029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97676168567614E-3"/>
                  <c:y val="-9.7645085532253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961409983391201"/>
                  <c:y val="3.508089316008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4750443228063488E-2"/>
                  <c:y val="5.573568086480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839085106323396"/>
                  <c:y val="-0.10745796744703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7936074329743028E-2"/>
                  <c:y val="-0.17543742453844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Лист2!$A$2:$A$7</c:f>
              <c:strCache>
                <c:ptCount val="6"/>
                <c:pt idx="0">
                  <c:v>Общегосударственные вопросы, 63 123 тыс.руб.</c:v>
                </c:pt>
                <c:pt idx="1">
                  <c:v>Национальная безопасность и правоохранительная деятельность, 1 470 тыс.руб.</c:v>
                </c:pt>
                <c:pt idx="2">
                  <c:v>Национальная экономика, 128 437 тыс.руб.</c:v>
                </c:pt>
                <c:pt idx="3">
                  <c:v>Жилищно-коммунальное хозяйство, 100 474 тыс.руб.</c:v>
                </c:pt>
                <c:pt idx="4">
                  <c:v>Культура, кинематография, 40 461 тыс.руб.</c:v>
                </c:pt>
                <c:pt idx="5">
                  <c:v>Физическая культура и спорт, 27 909 тыс.руб.</c:v>
                </c:pt>
              </c:strCache>
            </c:strRef>
          </c:cat>
          <c:val>
            <c:numRef>
              <c:f>Лист2!$B$2:$B$7</c:f>
              <c:numCache>
                <c:formatCode>0.0%</c:formatCode>
                <c:ptCount val="6"/>
                <c:pt idx="0">
                  <c:v>0.17400000000000004</c:v>
                </c:pt>
                <c:pt idx="1">
                  <c:v>4.0000000000000027E-3</c:v>
                </c:pt>
                <c:pt idx="2">
                  <c:v>0.35500000000000015</c:v>
                </c:pt>
                <c:pt idx="3">
                  <c:v>0.27800000000000002</c:v>
                </c:pt>
                <c:pt idx="4">
                  <c:v>0.112</c:v>
                </c:pt>
                <c:pt idx="5">
                  <c:v>7.6999999999999999E-2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704494551959212"/>
          <c:y val="0.69701956303793189"/>
          <c:w val="0.89295505448040824"/>
          <c:h val="0.23713968772471614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62196603036514"/>
          <c:y val="2.5817315658569963E-2"/>
          <c:w val="0.43353148320651935"/>
          <c:h val="0.902860511984268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Итого за 2015 год - 62 211 тыс. руб.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66CC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FFFF99"/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c:spPr>
          </c:dPt>
          <c:dLbls>
            <c:numFmt formatCode="#,##0" sourceLinked="0"/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Уличное освещение</c:v>
                </c:pt>
                <c:pt idx="1">
                  <c:v>Озеленение</c:v>
                </c:pt>
                <c:pt idx="2">
                  <c:v>Содержание мест захоронений</c:v>
                </c:pt>
                <c:pt idx="3">
                  <c:v>Праздничные мероприятия</c:v>
                </c:pt>
                <c:pt idx="4">
                  <c:v>Содержание земель соц. культурного назначения</c:v>
                </c:pt>
                <c:pt idx="5">
                  <c:v>Санитарная очистка территории</c:v>
                </c:pt>
                <c:pt idx="6">
                  <c:v>Первичные средства пожаротушения</c:v>
                </c:pt>
                <c:pt idx="7">
                  <c:v>Очистка территории </c:v>
                </c:pt>
                <c:pt idx="8">
                  <c:v>Благоустройство детских площадок</c:v>
                </c:pt>
                <c:pt idx="9">
                  <c:v>Прочие мероприятия 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11026</c:v>
                </c:pt>
                <c:pt idx="1">
                  <c:v>2242</c:v>
                </c:pt>
                <c:pt idx="2">
                  <c:v>1451</c:v>
                </c:pt>
                <c:pt idx="3">
                  <c:v>3060</c:v>
                </c:pt>
                <c:pt idx="4">
                  <c:v>482</c:v>
                </c:pt>
                <c:pt idx="5">
                  <c:v>3002</c:v>
                </c:pt>
                <c:pt idx="6" formatCode="General">
                  <c:v>15723</c:v>
                </c:pt>
                <c:pt idx="7" formatCode="General">
                  <c:v>13890</c:v>
                </c:pt>
                <c:pt idx="8" formatCode="General">
                  <c:v>8426</c:v>
                </c:pt>
                <c:pt idx="9" formatCode="General">
                  <c:v>2909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51712"/>
        <c:axId val="139253248"/>
      </c:barChart>
      <c:catAx>
        <c:axId val="139251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Century" panose="02040604050505020304" pitchFamily="18" charset="0"/>
              </a:defRPr>
            </a:pPr>
            <a:endParaRPr lang="ru-RU"/>
          </a:p>
        </c:txPr>
        <c:crossAx val="139253248"/>
        <c:crosses val="autoZero"/>
        <c:auto val="1"/>
        <c:lblAlgn val="ctr"/>
        <c:lblOffset val="100"/>
        <c:noMultiLvlLbl val="0"/>
      </c:catAx>
      <c:valAx>
        <c:axId val="13925324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25171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0.27194</cdr:x>
      <cdr:y>0.0227</cdr:y>
    </cdr:from>
    <cdr:to>
      <cdr:x>0.95611</cdr:x>
      <cdr:y>0.09199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3034" y="138148"/>
          <a:ext cx="6347577" cy="42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0.22351</cdr:x>
      <cdr:y>0.01862</cdr:y>
    </cdr:from>
    <cdr:to>
      <cdr:x>0.26354</cdr:x>
      <cdr:y>0.06793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0601" y="108792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0.19607</cdr:x>
      <cdr:y>0.68867</cdr:y>
    </cdr:from>
    <cdr:to>
      <cdr:x>0.26811</cdr:x>
      <cdr:y>0.73797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763688" y="40231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0.00848</cdr:x>
      <cdr:y>0.59744</cdr:y>
    </cdr:from>
    <cdr:to>
      <cdr:x>0.22046</cdr:x>
      <cdr:y>0.98517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438" y="2815970"/>
          <a:ext cx="1785950" cy="18275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r">
              <a:defRPr sz="1200"/>
            </a:lvl1pPr>
          </a:lstStyle>
          <a:p>
            <a:fld id="{7052821B-354E-4A8D-BB6F-7B2E73A81B33}" type="datetimeFigureOut">
              <a:rPr lang="ru-RU" smtClean="0"/>
              <a:pPr/>
              <a:t>17.12.2015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887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8" tIns="45733" rIns="91468" bIns="4573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68" tIns="45733" rIns="91468" bIns="457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1"/>
            <a:ext cx="2945659" cy="496413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r">
              <a:defRPr sz="1200"/>
            </a:lvl1pPr>
          </a:lstStyle>
          <a:p>
            <a:fld id="{CE473E03-14A9-44D1-9B9D-9662B3FA38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84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3E03-14A9-44D1-9B9D-9662B3FA388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32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73E03-14A9-44D1-9B9D-9662B3FA388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3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3E7F0-8B8E-4814-9EC5-068E07F49A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8D7A1-6127-4451-B80A-E036FE64C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8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1A4E8-3E91-41A9-AC0A-2A2A722EF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E4CCB-65C4-4893-8986-3BB8E61242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6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95CB8-1475-42D1-A9EA-806220F8D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58A5E-BB59-4412-B6B2-B82B6BC463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5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37116-6EEA-4EF9-981E-46DE28B3D57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826B-78C2-4F49-9385-2F8A3B30E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989E6-83FD-42AD-9FA6-B6A8EA55B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E05FA-0516-4219-99E8-4FDEB9BA71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8A203-9563-4CDF-A8DC-CE706BE459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0BD31-0ACE-4257-9419-59C7A8F42E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9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6B8D9-A4E4-46E7-BEED-CEB9C75577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6E93D-1D33-4936-8E8F-B38D3374B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1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84BE0-8AC9-43C9-922B-20056B1181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C99FB-7337-4DFB-B488-843AB2B90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4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5D389F-B618-4B88-BBF7-4148ED72D0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38E14-E68B-4545-8168-6B8CAEE66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66E43-ACCB-4E63-A6D8-B27B529F48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AED77-4623-4638-9BC3-0BE055886A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6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DD13C-0B59-43A6-962D-3A00555EF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1620C-EA1F-446E-BCC5-B94C2273FC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2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388A1-06D4-4085-9B8A-ABDC0ACD25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63D37-80F4-4D66-B39E-D76BFFBABF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5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tint val="50000"/>
                <a:satMod val="300000"/>
              </a:schemeClr>
            </a:gs>
            <a:gs pos="0">
              <a:schemeClr val="accent5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9F02F4-0AE2-46FC-ABBB-3F793D7470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B11DF-3516-4B99-93E0-589FBD9994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7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2165162"/>
            <a:ext cx="8280920" cy="5139869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  <a:scene3d>
              <a:camera prst="orthographicFront"/>
              <a:lightRig rig="sunset" dir="tl"/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Администрация поселка Тазовский    </a:t>
            </a:r>
          </a:p>
          <a:p>
            <a:pPr algn="ctr"/>
            <a:endParaRPr lang="ru-RU" sz="3000" b="1" dirty="0" smtClean="0">
              <a:ln w="11430"/>
              <a:solidFill>
                <a:schemeClr val="tx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b="1" dirty="0" smtClean="0">
                <a:ln w="11430"/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БЮДЖЕТ ДЛЯ </a:t>
            </a:r>
          </a:p>
          <a:p>
            <a:pPr algn="ctr"/>
            <a:r>
              <a:rPr lang="ru-RU" sz="4500" b="1" dirty="0" smtClean="0">
                <a:ln w="11430"/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</a:p>
          <a:p>
            <a:pPr algn="ctr"/>
            <a:endParaRPr lang="ru-RU" sz="4500" b="1" dirty="0">
              <a:ln w="11430"/>
              <a:solidFill>
                <a:schemeClr val="tx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500" b="1" dirty="0" smtClean="0">
              <a:ln w="11430"/>
              <a:solidFill>
                <a:schemeClr val="tx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800" b="1" dirty="0">
                <a:ln w="11430"/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n w="11430"/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2500" b="1" dirty="0" err="1">
                <a:ln w="11430"/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тазовский-адм.рф</a:t>
            </a:r>
            <a:r>
              <a:rPr lang="ru-RU" sz="2500" b="1" dirty="0">
                <a:ln w="11430"/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/  </a:t>
            </a:r>
          </a:p>
          <a:p>
            <a:pPr algn="ctr"/>
            <a:endParaRPr lang="ru-RU" sz="4500" b="1" dirty="0">
              <a:ln w="11430"/>
              <a:solidFill>
                <a:schemeClr val="tx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Chetvertkov Vadim\Desktop\к дню рыбака\gerb_tazov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31" y="548681"/>
            <a:ext cx="93182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4" cstate="print"/>
          <a:srcRect l="49613" r="4607"/>
          <a:stretch>
            <a:fillRect/>
          </a:stretch>
        </p:blipFill>
        <p:spPr bwMode="auto">
          <a:xfrm rot="10800000">
            <a:off x="30234" y="0"/>
            <a:ext cx="313951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4" cstate="print"/>
          <a:srcRect r="3544"/>
          <a:stretch>
            <a:fillRect/>
          </a:stretch>
        </p:blipFill>
        <p:spPr bwMode="auto">
          <a:xfrm rot="10800000">
            <a:off x="2529030" y="0"/>
            <a:ext cx="661497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14718" y="3214718"/>
            <a:ext cx="6858000" cy="428564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2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на 2016 год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589422"/>
              </p:ext>
            </p:extLst>
          </p:nvPr>
        </p:nvGraphicFramePr>
        <p:xfrm>
          <a:off x="500034" y="1428736"/>
          <a:ext cx="807249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2396" y="1071546"/>
            <a:ext cx="122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849694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(основной вид безвозмездных перечислений) – денежные средства, перечисляемые из одного бюджета бюджетной системы РФ другому.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2214554"/>
          <a:ext cx="8429685" cy="4000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666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Аналогия в семейном бюджете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49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Dotation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дар, пожертвование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 карманные деньги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0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»)- приходить на помощь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 даете своему ребенку деньги и посылаете его в магазин купить продукты (по списку)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42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») - поддержка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 «добавляете» денег для того, чтобы ребенок купил себе новый телефон (а остальные он накопил сам)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5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635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</a:t>
            </a:r>
            <a:b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32570551"/>
              </p:ext>
            </p:extLst>
          </p:nvPr>
        </p:nvGraphicFramePr>
        <p:xfrm>
          <a:off x="571472" y="2000240"/>
          <a:ext cx="8072494" cy="44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5042" y="1357298"/>
            <a:ext cx="122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bg1"/>
          </a:solidFill>
        </p:grpSpPr>
        <p:sp>
          <p:nvSpPr>
            <p:cNvPr id="29" name="Прямоугольник 28"/>
            <p:cNvSpPr/>
            <p:nvPr/>
          </p:nvSpPr>
          <p:spPr>
            <a:xfrm rot="10800000">
              <a:off x="0" y="0"/>
              <a:ext cx="914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3" descr="C:\Users\DOZOR\Desktop\800px-Flag_of_Nenets_Autonomous_District.svg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3214718" y="3214718"/>
              <a:ext cx="6858000" cy="428564"/>
            </a:xfrm>
            <a:prstGeom prst="rect">
              <a:avLst/>
            </a:prstGeom>
            <a:grpFill/>
            <a:effectLst>
              <a:outerShdw sx="1000" sy="1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030" name="Picture 6" descr="D:\Годовой проект\карта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20000"/>
            </a:blip>
            <a:srcRect/>
            <a:stretch>
              <a:fillRect/>
            </a:stretch>
          </p:blipFill>
          <p:spPr bwMode="auto">
            <a:xfrm>
              <a:off x="5796104" y="404664"/>
              <a:ext cx="3276490" cy="2412044"/>
            </a:xfrm>
            <a:prstGeom prst="rect">
              <a:avLst/>
            </a:prstGeom>
            <a:grpFill/>
          </p:spPr>
        </p:pic>
      </p:grpSp>
      <p:pic>
        <p:nvPicPr>
          <p:cNvPr id="18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2" cstate="print"/>
          <a:srcRect r="3544"/>
          <a:stretch>
            <a:fillRect/>
          </a:stretch>
        </p:blipFill>
        <p:spPr bwMode="auto">
          <a:xfrm rot="10800000">
            <a:off x="2529030" y="0"/>
            <a:ext cx="661497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pic>
        <p:nvPicPr>
          <p:cNvPr id="19" name="Picture 3" descr="C:\Users\DOZOR\Desktop\800px-Flag_of_Nenets_Autonomous_District.svg копия.png"/>
          <p:cNvPicPr>
            <a:picLocks noChangeAspect="1" noChangeArrowheads="1"/>
          </p:cNvPicPr>
          <p:nvPr/>
        </p:nvPicPr>
        <p:blipFill>
          <a:blip r:embed="rId2" cstate="print"/>
          <a:srcRect l="49613" r="4607"/>
          <a:stretch>
            <a:fillRect/>
          </a:stretch>
        </p:blipFill>
        <p:spPr bwMode="auto">
          <a:xfrm rot="10800000">
            <a:off x="30234" y="0"/>
            <a:ext cx="3139510" cy="357166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14348" y="2714620"/>
            <a:ext cx="8136904" cy="340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25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проекта бюджета муниципального образования поселок Тазовский </a:t>
            </a:r>
            <a:endParaRPr lang="ru-RU" sz="25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</a:t>
            </a:r>
            <a:r>
              <a:rPr lang="ru-RU" sz="2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663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основным разделам классификации расходов бюджета муниципального образования в 2016 году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80419"/>
              </p:ext>
            </p:extLst>
          </p:nvPr>
        </p:nvGraphicFramePr>
        <p:xfrm>
          <a:off x="285720" y="928670"/>
          <a:ext cx="856895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на 2016 год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76008"/>
              </p:ext>
            </p:extLst>
          </p:nvPr>
        </p:nvGraphicFramePr>
        <p:xfrm>
          <a:off x="428596" y="1643050"/>
          <a:ext cx="8215370" cy="45007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599475"/>
                <a:gridCol w="1615895"/>
              </a:tblGrid>
              <a:tr h="6600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рублей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0667">
                <a:tc>
                  <a:txBody>
                    <a:bodyPr/>
                    <a:lstStyle/>
                    <a:p>
                      <a:pPr algn="l"/>
                      <a:r>
                        <a:rPr lang="ru-RU" sz="15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«Совершенствование муниципального управления на 2015 - 2020 годы»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62 446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34241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«Основные направления развития культуры, физической культуры и спорта,</a:t>
                      </a:r>
                      <a:r>
                        <a:rPr lang="ru-RU" sz="15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эффективности реализации молодежной политики                       на 2015 – 2020 годы»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ru-RU" sz="15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9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комфортности и безопасности населения поселка Тазовский на 2015-2020 годы»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5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9 907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34241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качественными услугами жилищно-коммунального хозяйства на 2015-2020 годы»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5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34241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Непрограммная часть бюджета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4711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361 874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4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648071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«Совершенствование муниципального управления на 2015-2020 годы»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500174"/>
            <a:ext cx="7992888" cy="7326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поселка Тазовский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2571744"/>
            <a:ext cx="3204356" cy="5715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4608513" y="239235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57158" y="3786190"/>
            <a:ext cx="2125469" cy="17264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данных похозяйственного учета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(166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на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год)</a:t>
            </a:r>
          </a:p>
          <a:p>
            <a:pPr lvl="0" algn="ctr"/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43174" y="3786190"/>
            <a:ext cx="2071702" cy="1726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расходов на осуществление государственных полномочий</a:t>
            </a:r>
          </a:p>
          <a:p>
            <a:pPr lvl="0"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 тыс. руб. на 2016 год)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72330" y="3786190"/>
            <a:ext cx="1857388" cy="17264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муниципальной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lvl="0"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(58 018 тыс. руб.            на 2016 год)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643042" y="3143248"/>
            <a:ext cx="158474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15074" y="3071810"/>
            <a:ext cx="1714512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357554" y="3357562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857752" y="3786190"/>
            <a:ext cx="2071702" cy="17264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Модернизация, содержание и сохранение муниципального имущества</a:t>
            </a: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(4 258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на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год)</a:t>
            </a:r>
          </a:p>
          <a:p>
            <a:pPr lvl="0" algn="ctr"/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607851" y="3178968"/>
            <a:ext cx="642944" cy="571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00034" y="5643578"/>
            <a:ext cx="8232013" cy="875184"/>
          </a:xfrm>
          <a:prstGeom prst="roundRect">
            <a:avLst>
              <a:gd name="adj" fmla="val 427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«Совершенствование муниципального управления на 2015-2020 годы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запланированы средства на 2016 год в сумме 62 446 тыс. рублей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поселок Тазовский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«Основные направления развития культуры, физической культуры и спорта, повышение эффективности</a:t>
            </a:r>
            <a:b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молодежной политики» на 2015-2020 годы</a:t>
            </a:r>
            <a:r>
              <a:rPr lang="ru-RU" sz="2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/>
              <a:t> 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000240"/>
            <a:ext cx="7992888" cy="48519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поселка Тазовский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2643174" y="2714620"/>
            <a:ext cx="3515463" cy="626259"/>
          </a:xfrm>
          <a:prstGeom prst="roundRect">
            <a:avLst>
              <a:gd name="adj" fmla="val 2889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4389345" y="2611523"/>
            <a:ext cx="2240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123728" y="3933056"/>
            <a:ext cx="2333794" cy="13681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развития культуры в муниципальном образовании поселок Тазовский»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(40 461 тыс. руб. на 2016 год)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56391" y="3933055"/>
            <a:ext cx="2363881" cy="13681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спорта, в муниципальном образовании поселок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Тазовский» </a:t>
            </a:r>
          </a:p>
          <a:p>
            <a:pPr lvl="0"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(27 909 тыс. руб. на 2016 год)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2643174" y="3357562"/>
            <a:ext cx="92869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7" idx="0"/>
          </p:cNvCxnSpPr>
          <p:nvPr/>
        </p:nvCxnSpPr>
        <p:spPr>
          <a:xfrm>
            <a:off x="5143506" y="3357564"/>
            <a:ext cx="694826" cy="575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51520" y="5421188"/>
            <a:ext cx="8232013" cy="1152127"/>
          </a:xfrm>
          <a:prstGeom prst="roundRect">
            <a:avLst>
              <a:gd name="adj" fmla="val 427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«Основные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культуры, физической культуры и спорта, повышение эффективности реализации молодежной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2015-2020 годы» запланированы средства на 2016 год в сумме 68 370 тыс. рублей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inema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769" y="2571744"/>
            <a:ext cx="2075440" cy="156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спорт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643181"/>
            <a:ext cx="1785950" cy="12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86" y="357166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комфортности и безопасности населения поселка Тазовский на 2015-2020 годы»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1643050"/>
            <a:ext cx="7992888" cy="5040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поселка Тазовский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64" y="2285992"/>
            <a:ext cx="3024336" cy="7567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500562" y="2143116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000364" y="3500438"/>
            <a:ext cx="1606032" cy="1224136"/>
          </a:xfrm>
          <a:prstGeom prst="roundRect">
            <a:avLst>
              <a:gd name="adj" fmla="val 154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транспорт</a:t>
            </a: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 –        21 220 тыс. руб.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00892" y="3500438"/>
            <a:ext cx="1800201" cy="1224137"/>
          </a:xfrm>
          <a:prstGeom prst="roundRect">
            <a:avLst>
              <a:gd name="adj" fmla="val 114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муниципального образования поселок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Тазовский на 2016 год – 107 217 тыс. руб.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7158" y="5072074"/>
            <a:ext cx="8626244" cy="1080120"/>
          </a:xfrm>
          <a:prstGeom prst="roundRect">
            <a:avLst>
              <a:gd name="adj" fmla="val 21780"/>
            </a:avLst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100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«Повышение комфортности населения поселка Тазовский на 2015-2020 годы» запланированы средства на 2016 год в сумме 129 907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10800000" flipV="1">
            <a:off x="1857358" y="3000372"/>
            <a:ext cx="1143007" cy="49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29322" y="3000372"/>
            <a:ext cx="1656184" cy="479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80112" y="3501008"/>
            <a:ext cx="0" cy="348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71472" y="3500438"/>
            <a:ext cx="2273374" cy="1224137"/>
          </a:xfrm>
          <a:prstGeom prst="roundRect">
            <a:avLst>
              <a:gd name="adj" fmla="val 154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правопорядка и профилактика правонарушений в муниципальном образовании поселок Тазовский                       на 2016 год - 1 297 тыс. руб.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endCxn id="35" idx="0"/>
          </p:cNvCxnSpPr>
          <p:nvPr/>
        </p:nvCxnSpPr>
        <p:spPr>
          <a:xfrm rot="5400000">
            <a:off x="3580467" y="3223285"/>
            <a:ext cx="500066" cy="54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786314" y="3500438"/>
            <a:ext cx="2000264" cy="1214446"/>
          </a:xfrm>
          <a:prstGeom prst="roundRect">
            <a:avLst>
              <a:gd name="adj" fmla="val 114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поселке Тазовский на 2016 год – 173 тыс. руб.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5116384" y="3241806"/>
            <a:ext cx="500066" cy="17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400" b="1" u="sng" dirty="0">
                <a:latin typeface="Times New Roman" pitchFamily="18" charset="0"/>
                <a:cs typeface="Times New Roman" pitchFamily="18" charset="0"/>
              </a:rPr>
              <a:t>Дорожный фонд 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на 2016 год</a:t>
            </a:r>
            <a:endParaRPr lang="ru-RU" alt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82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20725"/>
              </p:ext>
            </p:extLst>
          </p:nvPr>
        </p:nvGraphicFramePr>
        <p:xfrm>
          <a:off x="3929058" y="1214422"/>
          <a:ext cx="4643470" cy="2560320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4162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0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1054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ежбюджетны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значения, в том числе дорог в населенных пунктах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3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94123"/>
              </p:ext>
            </p:extLst>
          </p:nvPr>
        </p:nvGraphicFramePr>
        <p:xfrm>
          <a:off x="4000496" y="4214818"/>
          <a:ext cx="4607942" cy="2133600"/>
        </p:xfrm>
        <a:graphic>
          <a:graphicData uri="http://schemas.openxmlformats.org/drawingml/2006/table">
            <a:tbl>
              <a:tblPr/>
              <a:tblGrid>
                <a:gridCol w="4607942"/>
              </a:tblGrid>
              <a:tr h="403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Капитальный и текущий ремонт автомобильных дорог общего пользования местного значения;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21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ремонт автомобильных дорог общего пользования местного значения и искусственных сооружений на них;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мероприятия по осуществлению дорожной деятельности.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 rot="5400000">
            <a:off x="6053650" y="2661730"/>
            <a:ext cx="416492" cy="26654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Z:\Дорофеева Н.О\фото 3\фото 3\IMG_20150921_164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1418" y="13930386"/>
            <a:ext cx="16256000" cy="12192000"/>
          </a:xfrm>
          <a:prstGeom prst="rect">
            <a:avLst/>
          </a:prstGeom>
          <a:noFill/>
        </p:spPr>
      </p:pic>
      <p:pic>
        <p:nvPicPr>
          <p:cNvPr id="1027" name="Picture 3" descr="Z:\Дорофеева Н.О\фото 3\фото 3\IMG_20150921_164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591208" cy="2143141"/>
          </a:xfrm>
          <a:prstGeom prst="rect">
            <a:avLst/>
          </a:prstGeom>
          <a:noFill/>
        </p:spPr>
      </p:pic>
      <p:pic>
        <p:nvPicPr>
          <p:cNvPr id="1028" name="Picture 4" descr="Z:\Дорофеева Н.О\фото 3\Фото0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3429024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423" y="188640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поселок Тазовский –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 бюджете муниципального образования поселок Тазовский на 2016 год.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Представленная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информация предназначена для широкого круга пользователей и будет интересна и полезна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как муниципальным служащим, так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педагогам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врачам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пенсионерам, студентам, молодым семьям 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другим категориям населения, так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поселка.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доступной и понятной форме для граждан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показаны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8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428604"/>
            <a:ext cx="7772400" cy="531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                                 «Обеспечение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качественными услугами жилищно-коммунального хозяйства на 2015-2020 годы»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785926"/>
            <a:ext cx="8424936" cy="6386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Администрация поселка Тазовский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01667" y="2614753"/>
            <a:ext cx="3384376" cy="454207"/>
          </a:xfrm>
          <a:prstGeom prst="roundRect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599907" y="2448926"/>
            <a:ext cx="0" cy="16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00821" y="3356992"/>
            <a:ext cx="2664296" cy="1080120"/>
          </a:xfrm>
          <a:prstGeom prst="roundRect">
            <a:avLst>
              <a:gd name="adj" fmla="val 114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обращения с отходами в муниципальном образовании поселок Тазовский (</a:t>
            </a:r>
            <a:r>
              <a:rPr lang="ru-RU" sz="1200" b="1" i="1" dirty="0" smtClean="0"/>
              <a:t>запланировано </a:t>
            </a:r>
            <a:r>
              <a:rPr lang="ru-RU" sz="1200" b="1" i="1" dirty="0"/>
              <a:t>средств </a:t>
            </a:r>
            <a:r>
              <a:rPr lang="ru-RU" sz="1200" b="1" i="1" dirty="0" smtClean="0"/>
              <a:t>                 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 – 31 189 тыс. руб.)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87824" y="3356992"/>
            <a:ext cx="2952328" cy="1080120"/>
          </a:xfrm>
          <a:prstGeom prst="roundRect">
            <a:avLst>
              <a:gd name="adj" fmla="val 114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Комплексное развитие систем коммунальной инфраструктуры муниципального образования поселок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Тазовский (запланировано средств                 на 2016 год – 7 074 тыс. руб.</a:t>
            </a:r>
            <a:endParaRPr lang="ru-RU" sz="1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84168" y="3356992"/>
            <a:ext cx="2664296" cy="1080120"/>
          </a:xfrm>
          <a:prstGeom prst="roundRect">
            <a:avLst>
              <a:gd name="adj" fmla="val 114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Благоустройство и озеленение территории поселка Тазовский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(запланировано средств                   на 2016 год – 62 211 тыс. руб.)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4929198"/>
            <a:ext cx="8337472" cy="1000132"/>
          </a:xfrm>
          <a:prstGeom prst="roundRect">
            <a:avLst>
              <a:gd name="adj" fmla="val 28221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«Обеспечение качественными услугами жилищно-коммунального хозяйства на 2015-2020 годы» запланированы средства на 2016 год                                       в сумме 100 474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endCxn id="20" idx="0"/>
          </p:cNvCxnSpPr>
          <p:nvPr/>
        </p:nvCxnSpPr>
        <p:spPr>
          <a:xfrm flipH="1">
            <a:off x="1532969" y="3068960"/>
            <a:ext cx="136869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86043" y="3068960"/>
            <a:ext cx="1310293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08004" y="314096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495320"/>
              </p:ext>
            </p:extLst>
          </p:nvPr>
        </p:nvGraphicFramePr>
        <p:xfrm>
          <a:off x="500034" y="1785926"/>
          <a:ext cx="8424936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034" y="357166"/>
            <a:ext cx="813690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«Благоустройство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озеленение 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Тазовский»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96" y="1214422"/>
            <a:ext cx="122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285860"/>
            <a:ext cx="1750758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874061" y="1556792"/>
            <a:ext cx="3384376" cy="105796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72" y="3214686"/>
            <a:ext cx="3003028" cy="1080120"/>
          </a:xfrm>
          <a:prstGeom prst="roundRect">
            <a:avLst>
              <a:gd name="adj" fmla="val 114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муниципального финансового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в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тыс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на 2016 год</a:t>
            </a:r>
            <a:endParaRPr lang="ru-RU" sz="1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43702" y="3214686"/>
            <a:ext cx="2304256" cy="1080120"/>
          </a:xfrm>
          <a:prstGeom prst="roundRect">
            <a:avLst>
              <a:gd name="adj" fmla="val 114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Резервного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местной администрации на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405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/>
              <a:t>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endCxn id="20" idx="0"/>
          </p:cNvCxnSpPr>
          <p:nvPr/>
        </p:nvCxnSpPr>
        <p:spPr>
          <a:xfrm rot="10800000" flipV="1">
            <a:off x="2072986" y="2571744"/>
            <a:ext cx="128456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00760" y="2571744"/>
            <a:ext cx="150019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5984" y="642918"/>
            <a:ext cx="456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Непрограммная часть бюджета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4929198"/>
            <a:ext cx="8337472" cy="1000132"/>
          </a:xfrm>
          <a:prstGeom prst="roundRect">
            <a:avLst>
              <a:gd name="adj" fmla="val 28221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непрограммную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часть бюджета на 2016 год запланированы средства в сумме 677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9058" y="3143248"/>
            <a:ext cx="2304256" cy="1080120"/>
          </a:xfrm>
          <a:prstGeom prst="roundRect">
            <a:avLst>
              <a:gd name="adj" fmla="val 114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«Почетный гражданин поселка Тазовский» 82 тыс.руб</a:t>
            </a:r>
            <a:r>
              <a:rPr lang="ru-RU" sz="1200" dirty="0" smtClean="0"/>
              <a:t>.                    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на 2016 год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612481" y="2888453"/>
            <a:ext cx="6334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692696"/>
            <a:ext cx="9144000" cy="597666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– ЭТО ПЛАН ДОХОДОВ И РАСХОДОВ</a:t>
            </a:r>
          </a:p>
          <a:p>
            <a:pPr algn="ctr"/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житель поселка Тазовский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услуг.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Государство расходует поступившие доходы для выполнения своих функций и предоставления общественных (государственных)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50405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784" y="188640"/>
            <a:ext cx="9144000" cy="61926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200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0" algn="ctr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денежные средства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</a:t>
            </a:r>
          </a:p>
          <a:p>
            <a:pPr lvl="0" algn="ctr"/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его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0" algn="ctr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расходами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188640"/>
            <a:ext cx="9144000" cy="633670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ГОСУДАРСТВА – ЭТО ПЛАН НЕОБХОДИМЫХ ОБЩЕСТВУ РАСХОДОВ И ПРЕДПОЛАГАЕМЫХ ИСТОЧНИКОВ ДОХОДОВ  ДЛЯ ИХ ФИНАНСИРОВАНИЯ</a:t>
            </a:r>
          </a:p>
          <a:p>
            <a:pPr algn="ctr"/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расходов, как правило, определяется уровнем доходов. </a:t>
            </a:r>
          </a:p>
          <a:p>
            <a:pPr algn="ctr"/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же в большинстве случаев ограничены, по сравнению с потребностями. </a:t>
            </a:r>
          </a:p>
          <a:p>
            <a:pPr algn="ctr"/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нехватки ресурсов для покрытия потребностей планируются источники заимствований или сокращаются расходы, а при превышении доходов над расходами планируются сферы вложения излишков ресурсов.</a:t>
            </a:r>
          </a:p>
          <a:p>
            <a:pPr algn="ctr"/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496" y="116633"/>
            <a:ext cx="9073008" cy="6624736"/>
          </a:xfrm>
          <a:prstGeom prst="roundRect">
            <a:avLst/>
          </a:prstGeom>
          <a:solidFill>
            <a:srgbClr val="CCFFFF">
              <a:alpha val="74000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23728" y="332656"/>
            <a:ext cx="4680520" cy="864096"/>
          </a:xfrm>
          <a:prstGeom prst="flowChartProcess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бывают бюджеты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343" y="1781544"/>
            <a:ext cx="1987172" cy="1533496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Бюджеты семей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2" y="1781545"/>
            <a:ext cx="2592287" cy="169766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1" y="1781546"/>
            <a:ext cx="2160240" cy="1533496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41" y="4065666"/>
            <a:ext cx="2585483" cy="231566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Федерации (федеральный бюджет, бюджеты государственных внебюджетных фондов Российской Федерации)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4065666"/>
            <a:ext cx="2808312" cy="231566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субъектов Российской Федерации (региональные бюджеты, бюджеты территориальных фондов обязательного медицинского страхования)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4576" y="4065667"/>
            <a:ext cx="2353888" cy="2243654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(местные бюджеты, бюджет муниципального образования поселок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6291898">
            <a:off x="1707738" y="1238647"/>
            <a:ext cx="313807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4050334">
            <a:off x="6778732" y="1236211"/>
            <a:ext cx="323491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040246" y="1173654"/>
            <a:ext cx="302511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7450944">
            <a:off x="2594058" y="3313468"/>
            <a:ext cx="448927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286120" y="3498212"/>
            <a:ext cx="355738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479006">
            <a:off x="5894014" y="3338006"/>
            <a:ext cx="380311" cy="50359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7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1067717"/>
          </a:xfr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endParaRPr lang="ru-RU" sz="2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Тазовский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1428736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b="1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285852" y="2143116"/>
            <a:ext cx="2528829" cy="1463367"/>
          </a:xfrm>
          <a:prstGeom prst="roundRect">
            <a:avLst>
              <a:gd name="adj" fmla="val 16667"/>
            </a:avLst>
          </a:prstGeom>
          <a:solidFill>
            <a:srgbClr val="CCECFF">
              <a:alpha val="51000"/>
            </a:srgbClr>
          </a:solidFill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 eaLnBrk="0" hangingPunct="0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361 874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000628" y="2143116"/>
            <a:ext cx="2282026" cy="1463366"/>
          </a:xfrm>
          <a:prstGeom prst="roundRect">
            <a:avLst>
              <a:gd name="adj" fmla="val 16667"/>
            </a:avLst>
          </a:prstGeom>
          <a:solidFill>
            <a:srgbClr val="CCECFF">
              <a:alpha val="51000"/>
            </a:srgbClr>
          </a:solidFill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 eaLnBrk="0" hangingPunct="0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361 874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10800000">
            <a:off x="3655466" y="3284984"/>
            <a:ext cx="1511300" cy="144016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143108" y="4786322"/>
            <a:ext cx="4447396" cy="1165808"/>
          </a:xfrm>
          <a:prstGeom prst="roundRect">
            <a:avLst>
              <a:gd name="adj" fmla="val 16667"/>
            </a:avLst>
          </a:prstGeom>
          <a:solidFill>
            <a:srgbClr val="CCECFF">
              <a:alpha val="51000"/>
            </a:srgbClr>
          </a:solidFill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Дефицит/профицит </a:t>
            </a:r>
          </a:p>
          <a:p>
            <a:pPr algn="ctr" eaLnBrk="0" hangingPunct="0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37953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71546"/>
            <a:ext cx="838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и безвозвратные поступления денежных средств в бюджет муниципального образования поселок Тазовский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14480" y="1928802"/>
            <a:ext cx="5400600" cy="137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86248" y="1928802"/>
            <a:ext cx="0" cy="344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2330" y="1928802"/>
            <a:ext cx="0" cy="376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14480" y="1928802"/>
            <a:ext cx="0" cy="3617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5720" y="2285992"/>
            <a:ext cx="2467744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2285992"/>
            <a:ext cx="3000396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9322" y="2285992"/>
            <a:ext cx="2928958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3000372"/>
            <a:ext cx="2928958" cy="1246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Поступления от других бюджетов (дотации, субвенции, иные межбюджетные трансферты (субсидия))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488" y="3000372"/>
            <a:ext cx="300039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Поступления от использования имущества, находящегося в государственной и муниципальной собственности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3000372"/>
            <a:ext cx="2467744" cy="289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акцизы по подакцизным товарам;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ЕСХН;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налог.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86248" y="1643050"/>
            <a:ext cx="0" cy="344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179388" y="357166"/>
            <a:ext cx="8964612" cy="647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400" b="1" u="sng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бюджета</a:t>
            </a:r>
            <a:br>
              <a:rPr lang="ru-RU" altLang="ru-RU" sz="2400" b="1" u="sng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на 2016 год 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6493435"/>
              </p:ext>
            </p:extLst>
          </p:nvPr>
        </p:nvGraphicFramePr>
        <p:xfrm>
          <a:off x="1571604" y="1643050"/>
          <a:ext cx="600079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250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10533</TotalTime>
  <Words>1329</Words>
  <Application>Microsoft Office PowerPoint</Application>
  <PresentationFormat>Экран (4:3)</PresentationFormat>
  <Paragraphs>197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</vt:lpstr>
      <vt:lpstr>Объем поступлений доходов бюджета  муниципального образования на 2016 год </vt:lpstr>
      <vt:lpstr>Структура налоговых доходов на 2016 год</vt:lpstr>
      <vt:lpstr>Презентация PowerPoint</vt:lpstr>
      <vt:lpstr>Безвозмездные поступления в бюджет  муниципального образования</vt:lpstr>
      <vt:lpstr>Презентация PowerPoint</vt:lpstr>
      <vt:lpstr>Презентация PowerPoint</vt:lpstr>
      <vt:lpstr>Презентация PowerPoint</vt:lpstr>
      <vt:lpstr>Муниципальная программа  «Совершенствование муниципального управления на 2015-2020 годы»</vt:lpstr>
      <vt:lpstr>Муниципальная программа муниципального образования поселок Тазовский   «Основные направления развития культуры, физической культуры и спорта, повышение эффективности  реализации молодежной политики» на 2015-2020 годы  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UPRFIN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Борох Оксана Николаевна</dc:creator>
  <cp:lastModifiedBy>Тамара</cp:lastModifiedBy>
  <cp:revision>1088</cp:revision>
  <cp:lastPrinted>2014-02-24T14:13:58Z</cp:lastPrinted>
  <dcterms:created xsi:type="dcterms:W3CDTF">2013-12-18T08:51:47Z</dcterms:created>
  <dcterms:modified xsi:type="dcterms:W3CDTF">2015-12-17T03:53:39Z</dcterms:modified>
</cp:coreProperties>
</file>